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Nunito"/>
      <p:regular r:id="rId35"/>
      <p:bold r:id="rId36"/>
      <p:italic r:id="rId37"/>
      <p:boldItalic r:id="rId38"/>
    </p:embeddedFont>
    <p:embeddedFont>
      <p:font typeface="Maven Pro"/>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Nunito-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Nunito-italic.fntdata"/><Relationship Id="rId14" Type="http://schemas.openxmlformats.org/officeDocument/2006/relationships/slide" Target="slides/slide9.xml"/><Relationship Id="rId36" Type="http://schemas.openxmlformats.org/officeDocument/2006/relationships/font" Target="fonts/Nunito-bold.fntdata"/><Relationship Id="rId17" Type="http://schemas.openxmlformats.org/officeDocument/2006/relationships/slide" Target="slides/slide12.xml"/><Relationship Id="rId39" Type="http://schemas.openxmlformats.org/officeDocument/2006/relationships/font" Target="fonts/MavenPro-regular.fntdata"/><Relationship Id="rId16" Type="http://schemas.openxmlformats.org/officeDocument/2006/relationships/slide" Target="slides/slide11.xml"/><Relationship Id="rId38" Type="http://schemas.openxmlformats.org/officeDocument/2006/relationships/font" Target="fonts/Nuni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41400d646b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41400d646b_0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1400d646b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1400d646b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1400d646b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1400d646b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414a9dd59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414a9dd59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41400d646b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41400d646b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41400d646b_0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41400d646b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41400d646b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41400d646b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414a9dd59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414a9dd59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414a9dd59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414a9dd59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41400d646b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41400d646b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41400d646b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41400d646b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414a9dd59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414a9dd59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414a9dd59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414a9dd59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414a9dd59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414a9dd59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414a9dd59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414a9dd59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414a9dd59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414a9dd59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414a9dd59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414a9dd59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414a9dd59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414a9dd59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414a9dd59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414a9dd59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414a9dd59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414a9dd59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414a9dd59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414a9dd59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1400d646b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1400d646b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1400d646b_0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1400d646b_0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1400d646b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1400d646b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14a9dd59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14a9dd59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1400d646b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1400d646b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41400d646b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41400d646b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41400d646b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41400d646b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6.jpg"/><Relationship Id="rId5" Type="http://schemas.openxmlformats.org/officeDocument/2006/relationships/image" Target="../media/image3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jpg"/><Relationship Id="rId4" Type="http://schemas.openxmlformats.org/officeDocument/2006/relationships/image" Target="../media/image10.jpg"/><Relationship Id="rId5"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jp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6.jpg"/><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7.jpg"/><Relationship Id="rId4"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9.jpg"/><Relationship Id="rId4" Type="http://schemas.openxmlformats.org/officeDocument/2006/relationships/image" Target="../media/image27.jpg"/><Relationship Id="rId5"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en.wikipedia.org/wiki/RS-232" TargetMode="External"/><Relationship Id="rId4" Type="http://schemas.openxmlformats.org/officeDocument/2006/relationships/hyperlink" Target="https://en.wikipedia.org/wiki/RS-232" TargetMode="External"/><Relationship Id="rId10" Type="http://schemas.openxmlformats.org/officeDocument/2006/relationships/hyperlink" Target="https://en.wikipedia.org/wiki/Legacy_system" TargetMode="External"/><Relationship Id="rId9" Type="http://schemas.openxmlformats.org/officeDocument/2006/relationships/hyperlink" Target="https://en.wikipedia.org/wiki/Legacy_system" TargetMode="External"/><Relationship Id="rId5" Type="http://schemas.openxmlformats.org/officeDocument/2006/relationships/hyperlink" Target="https://en.wikipedia.org/wiki/Transistor-transistor_logic" TargetMode="External"/><Relationship Id="rId6" Type="http://schemas.openxmlformats.org/officeDocument/2006/relationships/hyperlink" Target="https://en.wikipedia.org/wiki/Transistor-transistor_logic" TargetMode="External"/><Relationship Id="rId7" Type="http://schemas.openxmlformats.org/officeDocument/2006/relationships/hyperlink" Target="https://en.wikipedia.org/wiki/Serial_communication" TargetMode="External"/><Relationship Id="rId8" Type="http://schemas.openxmlformats.org/officeDocument/2006/relationships/hyperlink" Target="https://en.wikipedia.org/wiki/Serial_communica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gif"/><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691675" y="452850"/>
            <a:ext cx="4549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Debricking Embedded/IOT Devices</a:t>
            </a:r>
            <a:endParaRPr>
              <a:solidFill>
                <a:srgbClr val="000000"/>
              </a:solidFill>
            </a:endParaRPr>
          </a:p>
        </p:txBody>
      </p:sp>
      <p:sp>
        <p:nvSpPr>
          <p:cNvPr id="278" name="Google Shape;278;p13"/>
          <p:cNvSpPr txBox="1"/>
          <p:nvPr>
            <p:ph idx="1" type="subTitle"/>
          </p:nvPr>
        </p:nvSpPr>
        <p:spPr>
          <a:xfrm>
            <a:off x="4450400" y="3755925"/>
            <a:ext cx="4255500" cy="11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rPr>
              <a:t>Brad Welch</a:t>
            </a:r>
            <a:endParaRPr>
              <a:solidFill>
                <a:srgbClr val="980000"/>
              </a:solidFill>
            </a:endParaRPr>
          </a:p>
          <a:p>
            <a:pPr indent="0" lvl="0" marL="0" rtl="0" algn="l">
              <a:spcBef>
                <a:spcPts val="0"/>
              </a:spcBef>
              <a:spcAft>
                <a:spcPts val="0"/>
              </a:spcAft>
              <a:buNone/>
            </a:pPr>
            <a:r>
              <a:rPr lang="en">
                <a:solidFill>
                  <a:srgbClr val="980000"/>
                </a:solidFill>
              </a:rPr>
              <a:t>Red Team 8/30/2018</a:t>
            </a:r>
            <a:endParaRPr>
              <a:solidFill>
                <a:srgbClr val="980000"/>
              </a:solidFill>
            </a:endParaRPr>
          </a:p>
          <a:p>
            <a:pPr indent="0" lvl="0" marL="0" rtl="0" algn="l">
              <a:spcBef>
                <a:spcPts val="0"/>
              </a:spcBef>
              <a:spcAft>
                <a:spcPts val="0"/>
              </a:spcAft>
              <a:buNone/>
            </a:pPr>
            <a:r>
              <a:rPr lang="en">
                <a:solidFill>
                  <a:srgbClr val="980000"/>
                </a:solidFill>
              </a:rPr>
              <a:t>Vap0r at quelabs.com</a:t>
            </a:r>
            <a:br>
              <a:rPr lang="en">
                <a:solidFill>
                  <a:srgbClr val="980000"/>
                </a:solidFill>
              </a:rPr>
            </a:br>
            <a:r>
              <a:rPr lang="en">
                <a:solidFill>
                  <a:srgbClr val="980000"/>
                </a:solidFill>
              </a:rPr>
              <a:t>@Vap0rz</a:t>
            </a:r>
            <a:endParaRPr>
              <a:solidFill>
                <a:srgbClr val="980000"/>
              </a:solidFill>
            </a:endParaRPr>
          </a:p>
        </p:txBody>
      </p:sp>
      <p:pic>
        <p:nvPicPr>
          <p:cNvPr id="279" name="Google Shape;279;p13"/>
          <p:cNvPicPr preferRelativeResize="0"/>
          <p:nvPr/>
        </p:nvPicPr>
        <p:blipFill>
          <a:blip r:embed="rId3">
            <a:alphaModFix/>
          </a:blip>
          <a:stretch>
            <a:fillRect/>
          </a:stretch>
        </p:blipFill>
        <p:spPr>
          <a:xfrm>
            <a:off x="3231200" y="2973575"/>
            <a:ext cx="1219200" cy="121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22"/>
          <p:cNvSpPr txBox="1"/>
          <p:nvPr>
            <p:ph type="ctrTitle"/>
          </p:nvPr>
        </p:nvSpPr>
        <p:spPr>
          <a:xfrm>
            <a:off x="1844850" y="94575"/>
            <a:ext cx="6089100" cy="69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No standards for TP’s</a:t>
            </a:r>
            <a:endParaRPr>
              <a:solidFill>
                <a:srgbClr val="000000"/>
              </a:solidFill>
            </a:endParaRPr>
          </a:p>
        </p:txBody>
      </p:sp>
      <p:sp>
        <p:nvSpPr>
          <p:cNvPr id="337" name="Google Shape;337;p22"/>
          <p:cNvSpPr txBox="1"/>
          <p:nvPr/>
        </p:nvSpPr>
        <p:spPr>
          <a:xfrm>
            <a:off x="758400" y="789963"/>
            <a:ext cx="7911600" cy="15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Almost every modern PCB with a microcontroller will have test points for serial and or JTAG.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Not always easy to determine which pins are Vcc Rx Tx and Ground</a:t>
            </a:r>
            <a:endParaRPr sz="1800"/>
          </a:p>
          <a:p>
            <a:pPr indent="0" lvl="0" marL="0" rtl="0" algn="l">
              <a:spcBef>
                <a:spcPts val="0"/>
              </a:spcBef>
              <a:spcAft>
                <a:spcPts val="0"/>
              </a:spcAft>
              <a:buNone/>
            </a:pPr>
            <a:r>
              <a:rPr lang="en" sz="1800"/>
              <a:t>Typically you’ll want to look for a single row of 4-6 pins (a 10 pin 5x5 is usually for JTAG) Note square pad</a:t>
            </a:r>
            <a:endParaRPr sz="1800"/>
          </a:p>
          <a:p>
            <a:pPr indent="0" lvl="0" marL="0" rtl="0" algn="l">
              <a:spcBef>
                <a:spcPts val="0"/>
              </a:spcBef>
              <a:spcAft>
                <a:spcPts val="0"/>
              </a:spcAft>
              <a:buNone/>
            </a:pPr>
            <a:r>
              <a:t/>
            </a:r>
            <a:endParaRPr sz="1800"/>
          </a:p>
        </p:txBody>
      </p:sp>
      <p:pic>
        <p:nvPicPr>
          <p:cNvPr id="338" name="Google Shape;338;p22"/>
          <p:cNvPicPr preferRelativeResize="0"/>
          <p:nvPr/>
        </p:nvPicPr>
        <p:blipFill>
          <a:blip r:embed="rId3">
            <a:alphaModFix/>
          </a:blip>
          <a:stretch>
            <a:fillRect/>
          </a:stretch>
        </p:blipFill>
        <p:spPr>
          <a:xfrm>
            <a:off x="146750" y="2571750"/>
            <a:ext cx="3225810" cy="2419350"/>
          </a:xfrm>
          <a:prstGeom prst="rect">
            <a:avLst/>
          </a:prstGeom>
          <a:noFill/>
          <a:ln>
            <a:noFill/>
          </a:ln>
        </p:spPr>
      </p:pic>
      <p:pic>
        <p:nvPicPr>
          <p:cNvPr id="339" name="Google Shape;339;p22"/>
          <p:cNvPicPr preferRelativeResize="0"/>
          <p:nvPr/>
        </p:nvPicPr>
        <p:blipFill>
          <a:blip r:embed="rId4">
            <a:alphaModFix/>
          </a:blip>
          <a:stretch>
            <a:fillRect/>
          </a:stretch>
        </p:blipFill>
        <p:spPr>
          <a:xfrm>
            <a:off x="3413448" y="2635338"/>
            <a:ext cx="3056218" cy="2292163"/>
          </a:xfrm>
          <a:prstGeom prst="rect">
            <a:avLst/>
          </a:prstGeom>
          <a:noFill/>
          <a:ln>
            <a:noFill/>
          </a:ln>
        </p:spPr>
      </p:pic>
      <p:pic>
        <p:nvPicPr>
          <p:cNvPr id="340" name="Google Shape;340;p22"/>
          <p:cNvPicPr preferRelativeResize="0"/>
          <p:nvPr/>
        </p:nvPicPr>
        <p:blipFill>
          <a:blip r:embed="rId5">
            <a:alphaModFix/>
          </a:blip>
          <a:stretch>
            <a:fillRect/>
          </a:stretch>
        </p:blipFill>
        <p:spPr>
          <a:xfrm>
            <a:off x="6510553" y="2594438"/>
            <a:ext cx="2328646" cy="237396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23"/>
          <p:cNvSpPr txBox="1"/>
          <p:nvPr>
            <p:ph type="ctrTitle"/>
          </p:nvPr>
        </p:nvSpPr>
        <p:spPr>
          <a:xfrm>
            <a:off x="1509750" y="201950"/>
            <a:ext cx="6124500" cy="69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Identifying</a:t>
            </a:r>
            <a:r>
              <a:rPr lang="en">
                <a:solidFill>
                  <a:srgbClr val="000000"/>
                </a:solidFill>
              </a:rPr>
              <a:t> correct TP’s</a:t>
            </a:r>
            <a:endParaRPr>
              <a:solidFill>
                <a:srgbClr val="000000"/>
              </a:solidFill>
            </a:endParaRPr>
          </a:p>
        </p:txBody>
      </p:sp>
      <p:sp>
        <p:nvSpPr>
          <p:cNvPr id="346" name="Google Shape;346;p23"/>
          <p:cNvSpPr txBox="1"/>
          <p:nvPr/>
        </p:nvSpPr>
        <p:spPr>
          <a:xfrm>
            <a:off x="549800" y="1190625"/>
            <a:ext cx="7911600" cy="3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First I look for the ground TP. Using a multimeter set on continuity or ohms, device is powered off, place one lead on a good known ground. Usually any metal shielding is a good ground, the other probe will touch each TP pin, looking for continuity. Continuity will indicate this is your ground pin.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Switching the multimeter to VDC, power on the device and keeping the ground probe still grounded, check the other pins for 3.3-3.5 Vdc. This will be the Vcc or power OR the TX pin. Remember that on TX TP the voltage is high until it sends data. Vcc will be steady 3.3 Vcc and the TX will bounce around especially if data is </a:t>
            </a:r>
            <a:r>
              <a:rPr lang="en" sz="1800"/>
              <a:t>being</a:t>
            </a:r>
            <a:r>
              <a:rPr lang="en" sz="1800"/>
              <a:t> </a:t>
            </a:r>
            <a:r>
              <a:rPr lang="en" sz="1800"/>
              <a:t>transmitted</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24"/>
          <p:cNvSpPr txBox="1"/>
          <p:nvPr>
            <p:ph type="ctrTitle"/>
          </p:nvPr>
        </p:nvSpPr>
        <p:spPr>
          <a:xfrm>
            <a:off x="1454000" y="134650"/>
            <a:ext cx="5945400" cy="69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Easier way - Jtagulator</a:t>
            </a:r>
            <a:endParaRPr>
              <a:solidFill>
                <a:srgbClr val="000000"/>
              </a:solidFill>
            </a:endParaRPr>
          </a:p>
        </p:txBody>
      </p:sp>
      <p:sp>
        <p:nvSpPr>
          <p:cNvPr id="352" name="Google Shape;352;p24"/>
          <p:cNvSpPr txBox="1"/>
          <p:nvPr/>
        </p:nvSpPr>
        <p:spPr>
          <a:xfrm>
            <a:off x="616200" y="1110425"/>
            <a:ext cx="7911600" cy="11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Jatagulator is a hardware device that will check every pin for you and let you know what each pin is used for. Roughly $150 from Joe Grand, works well for JTAG too.</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353" name="Google Shape;353;p24"/>
          <p:cNvPicPr preferRelativeResize="0"/>
          <p:nvPr/>
        </p:nvPicPr>
        <p:blipFill>
          <a:blip r:embed="rId3">
            <a:alphaModFix/>
          </a:blip>
          <a:stretch>
            <a:fillRect/>
          </a:stretch>
        </p:blipFill>
        <p:spPr>
          <a:xfrm>
            <a:off x="252650" y="2410650"/>
            <a:ext cx="4539925" cy="2542350"/>
          </a:xfrm>
          <a:prstGeom prst="rect">
            <a:avLst/>
          </a:prstGeom>
          <a:noFill/>
          <a:ln>
            <a:noFill/>
          </a:ln>
        </p:spPr>
      </p:pic>
      <p:pic>
        <p:nvPicPr>
          <p:cNvPr id="354" name="Google Shape;354;p24"/>
          <p:cNvPicPr preferRelativeResize="0"/>
          <p:nvPr/>
        </p:nvPicPr>
        <p:blipFill>
          <a:blip r:embed="rId4">
            <a:alphaModFix/>
          </a:blip>
          <a:stretch>
            <a:fillRect/>
          </a:stretch>
        </p:blipFill>
        <p:spPr>
          <a:xfrm>
            <a:off x="5479800" y="2824575"/>
            <a:ext cx="3048000" cy="1714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25"/>
          <p:cNvSpPr txBox="1"/>
          <p:nvPr>
            <p:ph type="ctrTitle"/>
          </p:nvPr>
        </p:nvSpPr>
        <p:spPr>
          <a:xfrm>
            <a:off x="1895150" y="71000"/>
            <a:ext cx="5945400" cy="69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What it looks like</a:t>
            </a:r>
            <a:endParaRPr>
              <a:solidFill>
                <a:srgbClr val="000000"/>
              </a:solidFill>
            </a:endParaRPr>
          </a:p>
        </p:txBody>
      </p:sp>
      <p:sp>
        <p:nvSpPr>
          <p:cNvPr id="360" name="Google Shape;360;p25"/>
          <p:cNvSpPr txBox="1"/>
          <p:nvPr/>
        </p:nvSpPr>
        <p:spPr>
          <a:xfrm>
            <a:off x="616200" y="1110425"/>
            <a:ext cx="7911600" cy="11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361" name="Google Shape;361;p25"/>
          <p:cNvPicPr preferRelativeResize="0"/>
          <p:nvPr/>
        </p:nvPicPr>
        <p:blipFill>
          <a:blip r:embed="rId3">
            <a:alphaModFix/>
          </a:blip>
          <a:stretch>
            <a:fillRect/>
          </a:stretch>
        </p:blipFill>
        <p:spPr>
          <a:xfrm>
            <a:off x="842775" y="852250"/>
            <a:ext cx="5999404" cy="42912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26"/>
          <p:cNvSpPr txBox="1"/>
          <p:nvPr>
            <p:ph type="ctrTitle"/>
          </p:nvPr>
        </p:nvSpPr>
        <p:spPr>
          <a:xfrm>
            <a:off x="1102875" y="54425"/>
            <a:ext cx="7028400" cy="69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Connecting FTDI to the device</a:t>
            </a:r>
            <a:endParaRPr>
              <a:solidFill>
                <a:srgbClr val="000000"/>
              </a:solidFill>
            </a:endParaRPr>
          </a:p>
        </p:txBody>
      </p:sp>
      <p:sp>
        <p:nvSpPr>
          <p:cNvPr id="367" name="Google Shape;367;p26"/>
          <p:cNvSpPr txBox="1"/>
          <p:nvPr/>
        </p:nvSpPr>
        <p:spPr>
          <a:xfrm>
            <a:off x="788475" y="901175"/>
            <a:ext cx="7911600" cy="15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There are several FTDI or UART USB devices, all with different pinouts but they are usually marked for you. I normally use BusPirate as it supports several different types of connections (SSPI, 1 wire, UART, JTAG) and has the ability to change parameters like normal signal start or open drain.</a:t>
            </a:r>
            <a:endParaRPr sz="1800"/>
          </a:p>
          <a:p>
            <a:pPr indent="0" lvl="0" marL="0" rtl="0" algn="l">
              <a:spcBef>
                <a:spcPts val="0"/>
              </a:spcBef>
              <a:spcAft>
                <a:spcPts val="0"/>
              </a:spcAft>
              <a:buNone/>
            </a:pPr>
            <a:r>
              <a:rPr lang="en" sz="1800"/>
              <a:t>On Windows, check what COM port your FTDI or BP device is on</a:t>
            </a:r>
            <a:endParaRPr sz="1800"/>
          </a:p>
          <a:p>
            <a:pPr indent="0" lvl="0" marL="0" rtl="0" algn="l">
              <a:spcBef>
                <a:spcPts val="0"/>
              </a:spcBef>
              <a:spcAft>
                <a:spcPts val="0"/>
              </a:spcAft>
              <a:buNone/>
            </a:pPr>
            <a:r>
              <a:t/>
            </a:r>
            <a:endParaRPr sz="1800"/>
          </a:p>
        </p:txBody>
      </p:sp>
      <p:pic>
        <p:nvPicPr>
          <p:cNvPr id="368" name="Google Shape;368;p26"/>
          <p:cNvPicPr preferRelativeResize="0"/>
          <p:nvPr/>
        </p:nvPicPr>
        <p:blipFill>
          <a:blip r:embed="rId3">
            <a:alphaModFix/>
          </a:blip>
          <a:stretch>
            <a:fillRect/>
          </a:stretch>
        </p:blipFill>
        <p:spPr>
          <a:xfrm>
            <a:off x="3190725" y="2525725"/>
            <a:ext cx="2343150" cy="514350"/>
          </a:xfrm>
          <a:prstGeom prst="rect">
            <a:avLst/>
          </a:prstGeom>
          <a:noFill/>
          <a:ln>
            <a:noFill/>
          </a:ln>
        </p:spPr>
      </p:pic>
      <p:sp>
        <p:nvSpPr>
          <p:cNvPr id="369" name="Google Shape;369;p26"/>
          <p:cNvSpPr txBox="1"/>
          <p:nvPr/>
        </p:nvSpPr>
        <p:spPr>
          <a:xfrm>
            <a:off x="1243275" y="3310175"/>
            <a:ext cx="6888000" cy="11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In Linux you can check the port with dmesg typically /dev/ttyAMC0 or /dev/ttyUSB0</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27"/>
          <p:cNvSpPr txBox="1"/>
          <p:nvPr>
            <p:ph type="ctrTitle"/>
          </p:nvPr>
        </p:nvSpPr>
        <p:spPr>
          <a:xfrm>
            <a:off x="1071350" y="124625"/>
            <a:ext cx="7052100" cy="69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Connecting to USB (FTDI)</a:t>
            </a:r>
            <a:endParaRPr>
              <a:solidFill>
                <a:srgbClr val="000000"/>
              </a:solidFill>
            </a:endParaRPr>
          </a:p>
        </p:txBody>
      </p:sp>
      <p:sp>
        <p:nvSpPr>
          <p:cNvPr id="375" name="Google Shape;375;p27"/>
          <p:cNvSpPr txBox="1"/>
          <p:nvPr/>
        </p:nvSpPr>
        <p:spPr>
          <a:xfrm>
            <a:off x="848150" y="993925"/>
            <a:ext cx="7275300" cy="2743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p>
        </p:txBody>
      </p:sp>
      <p:pic>
        <p:nvPicPr>
          <p:cNvPr id="376" name="Google Shape;376;p27"/>
          <p:cNvPicPr preferRelativeResize="0"/>
          <p:nvPr/>
        </p:nvPicPr>
        <p:blipFill>
          <a:blip r:embed="rId3">
            <a:alphaModFix/>
          </a:blip>
          <a:stretch>
            <a:fillRect/>
          </a:stretch>
        </p:blipFill>
        <p:spPr>
          <a:xfrm>
            <a:off x="728175" y="1314763"/>
            <a:ext cx="7515225" cy="2962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28"/>
          <p:cNvSpPr txBox="1"/>
          <p:nvPr>
            <p:ph type="ctrTitle"/>
          </p:nvPr>
        </p:nvSpPr>
        <p:spPr>
          <a:xfrm>
            <a:off x="2266125" y="315125"/>
            <a:ext cx="4956300" cy="69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800">
                <a:solidFill>
                  <a:srgbClr val="000000"/>
                </a:solidFill>
                <a:latin typeface="Arial"/>
                <a:ea typeface="Arial"/>
                <a:cs typeface="Arial"/>
                <a:sym typeface="Arial"/>
              </a:rPr>
              <a:t>Connecting to USB (FTDI)</a:t>
            </a:r>
            <a:endParaRPr b="0" sz="1800">
              <a:solidFill>
                <a:srgbClr val="000000"/>
              </a:solidFill>
              <a:latin typeface="Arial"/>
              <a:ea typeface="Arial"/>
              <a:cs typeface="Arial"/>
              <a:sym typeface="Arial"/>
            </a:endParaRPr>
          </a:p>
        </p:txBody>
      </p:sp>
      <p:sp>
        <p:nvSpPr>
          <p:cNvPr id="382" name="Google Shape;382;p28"/>
          <p:cNvSpPr txBox="1"/>
          <p:nvPr/>
        </p:nvSpPr>
        <p:spPr>
          <a:xfrm>
            <a:off x="848150" y="993925"/>
            <a:ext cx="7275300" cy="2743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Open a terminal using whatever- putty, minicom or screen</a:t>
            </a:r>
            <a:endParaRPr sz="1800"/>
          </a:p>
          <a:p>
            <a:pPr indent="-342900" lvl="0" marL="457200" rtl="0" algn="l">
              <a:spcBef>
                <a:spcPts val="0"/>
              </a:spcBef>
              <a:spcAft>
                <a:spcPts val="0"/>
              </a:spcAft>
              <a:buSzPts val="1800"/>
              <a:buChar char="●"/>
            </a:pPr>
            <a:r>
              <a:rPr lang="en" sz="1800"/>
              <a:t>Set terminal specifics such as Port, Baud, parity, stop and flow control</a:t>
            </a:r>
            <a:endParaRPr sz="1800"/>
          </a:p>
          <a:p>
            <a:pPr indent="-342900" lvl="0" marL="457200" rtl="0" algn="l">
              <a:spcBef>
                <a:spcPts val="0"/>
              </a:spcBef>
              <a:spcAft>
                <a:spcPts val="0"/>
              </a:spcAft>
              <a:buSzPts val="1800"/>
              <a:buChar char="●"/>
            </a:pPr>
            <a:r>
              <a:rPr lang="en" sz="1800"/>
              <a:t>115200 or 9600 Baud is fairly standard along with 8N1. </a:t>
            </a:r>
            <a:endParaRPr sz="1800"/>
          </a:p>
          <a:p>
            <a:pPr indent="-342900" lvl="0" marL="457200" rtl="0" algn="l">
              <a:spcBef>
                <a:spcPts val="0"/>
              </a:spcBef>
              <a:spcAft>
                <a:spcPts val="0"/>
              </a:spcAft>
              <a:buSzPts val="1800"/>
              <a:buChar char="●"/>
            </a:pPr>
            <a:r>
              <a:rPr lang="en" sz="1800"/>
              <a:t>8 Data Bits, No Parity and 1 stop bit. </a:t>
            </a:r>
            <a:endParaRPr sz="1800"/>
          </a:p>
          <a:p>
            <a:pPr indent="-342900" lvl="0" marL="457200" rtl="0" algn="l">
              <a:spcBef>
                <a:spcPts val="0"/>
              </a:spcBef>
              <a:spcAft>
                <a:spcPts val="0"/>
              </a:spcAft>
              <a:buSzPts val="1800"/>
              <a:buChar char="●"/>
            </a:pPr>
            <a:r>
              <a:rPr lang="en" sz="1800"/>
              <a:t>Flow control is typically not used</a:t>
            </a:r>
            <a:endParaRPr sz="1800"/>
          </a:p>
          <a:p>
            <a:pPr indent="-342900" lvl="0" marL="457200" rtl="0" algn="l">
              <a:spcBef>
                <a:spcPts val="0"/>
              </a:spcBef>
              <a:spcAft>
                <a:spcPts val="0"/>
              </a:spcAft>
              <a:buSzPts val="1800"/>
              <a:buChar char="●"/>
            </a:pPr>
            <a:r>
              <a:rPr lang="en" sz="1800"/>
              <a:t>Once connected hit return/enter and you should have a response</a:t>
            </a:r>
            <a:endParaRPr sz="1800"/>
          </a:p>
          <a:p>
            <a:pPr indent="-342900" lvl="0" marL="457200" rtl="0" algn="l">
              <a:spcBef>
                <a:spcPts val="0"/>
              </a:spcBef>
              <a:spcAft>
                <a:spcPts val="0"/>
              </a:spcAft>
              <a:buSzPts val="1800"/>
              <a:buChar char="●"/>
            </a:pPr>
            <a:r>
              <a:rPr lang="en" sz="1800"/>
              <a:t>Many times you will want to establish a serial connection and reboot the target device</a:t>
            </a:r>
            <a:endParaRPr sz="1800"/>
          </a:p>
        </p:txBody>
      </p:sp>
      <p:pic>
        <p:nvPicPr>
          <p:cNvPr id="383" name="Google Shape;383;p28"/>
          <p:cNvPicPr preferRelativeResize="0"/>
          <p:nvPr/>
        </p:nvPicPr>
        <p:blipFill>
          <a:blip r:embed="rId3">
            <a:alphaModFix/>
          </a:blip>
          <a:stretch>
            <a:fillRect/>
          </a:stretch>
        </p:blipFill>
        <p:spPr>
          <a:xfrm>
            <a:off x="692375" y="3737131"/>
            <a:ext cx="7301701" cy="695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29"/>
          <p:cNvSpPr txBox="1"/>
          <p:nvPr>
            <p:ph type="ctrTitle"/>
          </p:nvPr>
        </p:nvSpPr>
        <p:spPr>
          <a:xfrm>
            <a:off x="2516600" y="0"/>
            <a:ext cx="4572000" cy="50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Bus Pirate Setup</a:t>
            </a:r>
            <a:endParaRPr>
              <a:solidFill>
                <a:srgbClr val="000000"/>
              </a:solidFill>
            </a:endParaRPr>
          </a:p>
        </p:txBody>
      </p:sp>
      <p:pic>
        <p:nvPicPr>
          <p:cNvPr id="389" name="Google Shape;389;p29"/>
          <p:cNvPicPr preferRelativeResize="0"/>
          <p:nvPr/>
        </p:nvPicPr>
        <p:blipFill>
          <a:blip r:embed="rId3">
            <a:alphaModFix/>
          </a:blip>
          <a:stretch>
            <a:fillRect/>
          </a:stretch>
        </p:blipFill>
        <p:spPr>
          <a:xfrm>
            <a:off x="192525" y="603573"/>
            <a:ext cx="3530000" cy="3306700"/>
          </a:xfrm>
          <a:prstGeom prst="rect">
            <a:avLst/>
          </a:prstGeom>
          <a:noFill/>
          <a:ln>
            <a:noFill/>
          </a:ln>
        </p:spPr>
      </p:pic>
      <p:pic>
        <p:nvPicPr>
          <p:cNvPr id="390" name="Google Shape;390;p29"/>
          <p:cNvPicPr preferRelativeResize="0"/>
          <p:nvPr/>
        </p:nvPicPr>
        <p:blipFill>
          <a:blip r:embed="rId4">
            <a:alphaModFix/>
          </a:blip>
          <a:stretch>
            <a:fillRect/>
          </a:stretch>
        </p:blipFill>
        <p:spPr>
          <a:xfrm>
            <a:off x="4175350" y="557475"/>
            <a:ext cx="3601525" cy="3232475"/>
          </a:xfrm>
          <a:prstGeom prst="rect">
            <a:avLst/>
          </a:prstGeom>
          <a:noFill/>
          <a:ln>
            <a:noFill/>
          </a:ln>
        </p:spPr>
      </p:pic>
      <p:pic>
        <p:nvPicPr>
          <p:cNvPr id="391" name="Google Shape;391;p29"/>
          <p:cNvPicPr preferRelativeResize="0"/>
          <p:nvPr/>
        </p:nvPicPr>
        <p:blipFill>
          <a:blip r:embed="rId5">
            <a:alphaModFix/>
          </a:blip>
          <a:stretch>
            <a:fillRect/>
          </a:stretch>
        </p:blipFill>
        <p:spPr>
          <a:xfrm>
            <a:off x="1356050" y="3910263"/>
            <a:ext cx="6191250" cy="1171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pic>
        <p:nvPicPr>
          <p:cNvPr id="396" name="Google Shape;396;p30"/>
          <p:cNvPicPr preferRelativeResize="0"/>
          <p:nvPr/>
        </p:nvPicPr>
        <p:blipFill>
          <a:blip r:embed="rId3">
            <a:alphaModFix/>
          </a:blip>
          <a:stretch>
            <a:fillRect/>
          </a:stretch>
        </p:blipFill>
        <p:spPr>
          <a:xfrm>
            <a:off x="0" y="753925"/>
            <a:ext cx="4572000" cy="3936375"/>
          </a:xfrm>
          <a:prstGeom prst="rect">
            <a:avLst/>
          </a:prstGeom>
          <a:noFill/>
          <a:ln>
            <a:noFill/>
          </a:ln>
        </p:spPr>
      </p:pic>
      <p:sp>
        <p:nvSpPr>
          <p:cNvPr id="397" name="Google Shape;397;p30"/>
          <p:cNvSpPr txBox="1"/>
          <p:nvPr>
            <p:ph type="ctrTitle"/>
          </p:nvPr>
        </p:nvSpPr>
        <p:spPr>
          <a:xfrm>
            <a:off x="2516600" y="0"/>
            <a:ext cx="4572000" cy="50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Bus Pirate Setup</a:t>
            </a:r>
            <a:endParaRPr>
              <a:solidFill>
                <a:srgbClr val="000000"/>
              </a:solidFill>
            </a:endParaRPr>
          </a:p>
        </p:txBody>
      </p:sp>
      <p:pic>
        <p:nvPicPr>
          <p:cNvPr id="398" name="Google Shape;398;p30"/>
          <p:cNvPicPr preferRelativeResize="0"/>
          <p:nvPr/>
        </p:nvPicPr>
        <p:blipFill>
          <a:blip r:embed="rId4">
            <a:alphaModFix/>
          </a:blip>
          <a:stretch>
            <a:fillRect/>
          </a:stretch>
        </p:blipFill>
        <p:spPr>
          <a:xfrm>
            <a:off x="4944975" y="653700"/>
            <a:ext cx="3076073" cy="410142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31"/>
          <p:cNvSpPr txBox="1"/>
          <p:nvPr>
            <p:ph type="ctrTitle"/>
          </p:nvPr>
        </p:nvSpPr>
        <p:spPr>
          <a:xfrm>
            <a:off x="2406500" y="114600"/>
            <a:ext cx="4956300" cy="69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Access Granted</a:t>
            </a:r>
            <a:endParaRPr>
              <a:solidFill>
                <a:srgbClr val="000000"/>
              </a:solidFill>
            </a:endParaRPr>
          </a:p>
        </p:txBody>
      </p:sp>
      <p:sp>
        <p:nvSpPr>
          <p:cNvPr id="404" name="Google Shape;404;p31"/>
          <p:cNvSpPr txBox="1"/>
          <p:nvPr/>
        </p:nvSpPr>
        <p:spPr>
          <a:xfrm>
            <a:off x="767950" y="1154350"/>
            <a:ext cx="7275300" cy="2623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For our NetGear example, reboot the device and hit enter in your terminal window when it’s powering up.</a:t>
            </a:r>
            <a:endParaRPr sz="1800"/>
          </a:p>
          <a:p>
            <a:pPr indent="-342900" lvl="0" marL="457200" rtl="0" algn="l">
              <a:spcBef>
                <a:spcPts val="0"/>
              </a:spcBef>
              <a:spcAft>
                <a:spcPts val="0"/>
              </a:spcAft>
              <a:buSzPts val="1800"/>
              <a:buChar char="●"/>
            </a:pPr>
            <a:r>
              <a:rPr lang="en" sz="1800"/>
              <a:t>In this case, Marvell bootloader comes up and enter stops the loading process</a:t>
            </a:r>
            <a:endParaRPr sz="1800"/>
          </a:p>
          <a:p>
            <a:pPr indent="-342900" lvl="0" marL="457200" rtl="0" algn="l">
              <a:spcBef>
                <a:spcPts val="0"/>
              </a:spcBef>
              <a:spcAft>
                <a:spcPts val="0"/>
              </a:spcAft>
              <a:buSzPts val="1800"/>
              <a:buChar char="●"/>
            </a:pPr>
            <a:r>
              <a:rPr lang="en" sz="1800"/>
              <a:t>Very typical for embedded devices running Cent or some hacked Linux distro</a:t>
            </a:r>
            <a:endParaRPr sz="1800"/>
          </a:p>
          <a:p>
            <a:pPr indent="-342900" lvl="0" marL="457200" rtl="0" algn="l">
              <a:spcBef>
                <a:spcPts val="0"/>
              </a:spcBef>
              <a:spcAft>
                <a:spcPts val="0"/>
              </a:spcAft>
              <a:buSzPts val="1800"/>
              <a:buChar char="●"/>
            </a:pPr>
            <a:r>
              <a:rPr lang="en" sz="1800"/>
              <a:t>Stopping the boot process or in a ‘bricked state’ it won’t fully boot and you will be a UBOOT prompt.</a:t>
            </a:r>
            <a:endParaRPr sz="1800"/>
          </a:p>
          <a:p>
            <a:pPr indent="0" lvl="0" marL="457200" rtl="0" algn="l">
              <a:spcBef>
                <a:spcPts val="0"/>
              </a:spcBef>
              <a:spcAft>
                <a:spcPts val="0"/>
              </a:spcAft>
              <a:buNone/>
            </a:pPr>
            <a:r>
              <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14"/>
          <p:cNvSpPr txBox="1"/>
          <p:nvPr>
            <p:ph type="ctrTitle"/>
          </p:nvPr>
        </p:nvSpPr>
        <p:spPr>
          <a:xfrm>
            <a:off x="2837625" y="375300"/>
            <a:ext cx="3684000" cy="69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TOC</a:t>
            </a:r>
            <a:endParaRPr>
              <a:solidFill>
                <a:srgbClr val="000000"/>
              </a:solidFill>
            </a:endParaRPr>
          </a:p>
        </p:txBody>
      </p:sp>
      <p:sp>
        <p:nvSpPr>
          <p:cNvPr id="285" name="Google Shape;285;p14"/>
          <p:cNvSpPr txBox="1"/>
          <p:nvPr/>
        </p:nvSpPr>
        <p:spPr>
          <a:xfrm>
            <a:off x="1198625" y="1404025"/>
            <a:ext cx="5910600" cy="3087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Define IOT/Embedded</a:t>
            </a:r>
            <a:endParaRPr sz="1800"/>
          </a:p>
          <a:p>
            <a:pPr indent="-342900" lvl="0" marL="457200" rtl="0" algn="l">
              <a:spcBef>
                <a:spcPts val="0"/>
              </a:spcBef>
              <a:spcAft>
                <a:spcPts val="0"/>
              </a:spcAft>
              <a:buSzPts val="1800"/>
              <a:buChar char="●"/>
            </a:pPr>
            <a:r>
              <a:rPr lang="en" sz="1800"/>
              <a:t>Great attack vector</a:t>
            </a:r>
            <a:endParaRPr sz="1800"/>
          </a:p>
          <a:p>
            <a:pPr indent="-342900" lvl="0" marL="457200" rtl="0" algn="l">
              <a:spcBef>
                <a:spcPts val="0"/>
              </a:spcBef>
              <a:spcAft>
                <a:spcPts val="0"/>
              </a:spcAft>
              <a:buSzPts val="1800"/>
              <a:buChar char="●"/>
            </a:pPr>
            <a:r>
              <a:rPr lang="en" sz="1800"/>
              <a:t>Tools required</a:t>
            </a:r>
            <a:endParaRPr sz="1800"/>
          </a:p>
          <a:p>
            <a:pPr indent="-342900" lvl="0" marL="457200" rtl="0" algn="l">
              <a:spcBef>
                <a:spcPts val="0"/>
              </a:spcBef>
              <a:spcAft>
                <a:spcPts val="0"/>
              </a:spcAft>
              <a:buSzPts val="1800"/>
              <a:buChar char="●"/>
            </a:pPr>
            <a:r>
              <a:rPr lang="en" sz="1800"/>
              <a:t>Serial Data</a:t>
            </a:r>
            <a:endParaRPr sz="1800"/>
          </a:p>
          <a:p>
            <a:pPr indent="-342900" lvl="0" marL="457200" rtl="0" algn="l">
              <a:spcBef>
                <a:spcPts val="0"/>
              </a:spcBef>
              <a:spcAft>
                <a:spcPts val="0"/>
              </a:spcAft>
              <a:buSzPts val="1800"/>
              <a:buChar char="●"/>
            </a:pPr>
            <a:r>
              <a:rPr lang="en" sz="1800"/>
              <a:t>No standards here</a:t>
            </a:r>
            <a:endParaRPr sz="1800"/>
          </a:p>
          <a:p>
            <a:pPr indent="-342900" lvl="0" marL="457200" rtl="0" algn="l">
              <a:spcBef>
                <a:spcPts val="0"/>
              </a:spcBef>
              <a:spcAft>
                <a:spcPts val="0"/>
              </a:spcAft>
              <a:buSzPts val="1800"/>
              <a:buChar char="●"/>
            </a:pPr>
            <a:r>
              <a:rPr lang="en" sz="1800"/>
              <a:t>Determining pins or contact points</a:t>
            </a:r>
            <a:endParaRPr sz="1800"/>
          </a:p>
          <a:p>
            <a:pPr indent="-342900" lvl="0" marL="457200" rtl="0" algn="l">
              <a:spcBef>
                <a:spcPts val="0"/>
              </a:spcBef>
              <a:spcAft>
                <a:spcPts val="0"/>
              </a:spcAft>
              <a:buSzPts val="1800"/>
              <a:buChar char="●"/>
            </a:pPr>
            <a:r>
              <a:rPr lang="en" sz="1800"/>
              <a:t>Baud, parity and flow control</a:t>
            </a:r>
            <a:endParaRPr sz="1800"/>
          </a:p>
          <a:p>
            <a:pPr indent="-342900" lvl="0" marL="457200" rtl="0" algn="l">
              <a:spcBef>
                <a:spcPts val="0"/>
              </a:spcBef>
              <a:spcAft>
                <a:spcPts val="0"/>
              </a:spcAft>
              <a:buSzPts val="1800"/>
              <a:buChar char="●"/>
            </a:pPr>
            <a:r>
              <a:rPr lang="en" sz="1800"/>
              <a:t>The debrick &lt;Insert attacks here&gt;</a:t>
            </a:r>
            <a:endParaRPr sz="1800"/>
          </a:p>
          <a:p>
            <a:pPr indent="-342900" lvl="0" marL="457200" rtl="0" algn="l">
              <a:spcBef>
                <a:spcPts val="0"/>
              </a:spcBef>
              <a:spcAft>
                <a:spcPts val="0"/>
              </a:spcAft>
              <a:buSzPts val="1800"/>
              <a:buChar char="●"/>
            </a:pPr>
            <a:r>
              <a:rPr lang="en" sz="1800"/>
              <a:t>Questions</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32"/>
          <p:cNvSpPr txBox="1"/>
          <p:nvPr>
            <p:ph type="ctrTitle"/>
          </p:nvPr>
        </p:nvSpPr>
        <p:spPr>
          <a:xfrm>
            <a:off x="1022675" y="176750"/>
            <a:ext cx="6370200" cy="69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Low Level Access (pre-boot)</a:t>
            </a:r>
            <a:endParaRPr>
              <a:solidFill>
                <a:srgbClr val="000000"/>
              </a:solidFill>
            </a:endParaRPr>
          </a:p>
        </p:txBody>
      </p:sp>
      <p:pic>
        <p:nvPicPr>
          <p:cNvPr id="410" name="Google Shape;410;p32"/>
          <p:cNvPicPr preferRelativeResize="0"/>
          <p:nvPr/>
        </p:nvPicPr>
        <p:blipFill>
          <a:blip r:embed="rId3">
            <a:alphaModFix/>
          </a:blip>
          <a:stretch>
            <a:fillRect/>
          </a:stretch>
        </p:blipFill>
        <p:spPr>
          <a:xfrm>
            <a:off x="212550" y="872150"/>
            <a:ext cx="3888200" cy="4095575"/>
          </a:xfrm>
          <a:prstGeom prst="rect">
            <a:avLst/>
          </a:prstGeom>
          <a:noFill/>
          <a:ln>
            <a:noFill/>
          </a:ln>
        </p:spPr>
      </p:pic>
      <p:pic>
        <p:nvPicPr>
          <p:cNvPr id="411" name="Google Shape;411;p32"/>
          <p:cNvPicPr preferRelativeResize="0"/>
          <p:nvPr/>
        </p:nvPicPr>
        <p:blipFill>
          <a:blip r:embed="rId4">
            <a:alphaModFix/>
          </a:blip>
          <a:stretch>
            <a:fillRect/>
          </a:stretch>
        </p:blipFill>
        <p:spPr>
          <a:xfrm>
            <a:off x="4393525" y="872150"/>
            <a:ext cx="3663538" cy="414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pic>
        <p:nvPicPr>
          <p:cNvPr id="416" name="Google Shape;416;p33"/>
          <p:cNvPicPr preferRelativeResize="0"/>
          <p:nvPr/>
        </p:nvPicPr>
        <p:blipFill>
          <a:blip r:embed="rId3">
            <a:alphaModFix/>
          </a:blip>
          <a:stretch>
            <a:fillRect/>
          </a:stretch>
        </p:blipFill>
        <p:spPr>
          <a:xfrm>
            <a:off x="134628" y="0"/>
            <a:ext cx="10226474" cy="5053275"/>
          </a:xfrm>
          <a:prstGeom prst="rect">
            <a:avLst/>
          </a:prstGeom>
          <a:noFill/>
          <a:ln>
            <a:noFill/>
          </a:ln>
        </p:spPr>
      </p:pic>
      <p:sp>
        <p:nvSpPr>
          <p:cNvPr id="417" name="Google Shape;417;p33"/>
          <p:cNvSpPr txBox="1"/>
          <p:nvPr>
            <p:ph type="ctrTitle"/>
          </p:nvPr>
        </p:nvSpPr>
        <p:spPr>
          <a:xfrm>
            <a:off x="2667000" y="70175"/>
            <a:ext cx="6420300" cy="46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EFEF"/>
                </a:solidFill>
              </a:rPr>
              <a:t>Target Device Settings</a:t>
            </a:r>
            <a:endParaRPr>
              <a:solidFill>
                <a:srgbClr val="EFEFEF"/>
              </a:solidFill>
            </a:endParaRPr>
          </a:p>
        </p:txBody>
      </p:sp>
      <p:sp>
        <p:nvSpPr>
          <p:cNvPr id="418" name="Google Shape;418;p33"/>
          <p:cNvSpPr txBox="1"/>
          <p:nvPr/>
        </p:nvSpPr>
        <p:spPr>
          <a:xfrm>
            <a:off x="1333475" y="4201025"/>
            <a:ext cx="82518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9D9D9"/>
                </a:solidFill>
              </a:rPr>
              <a:t>Server IP= </a:t>
            </a:r>
            <a:r>
              <a:rPr lang="en">
                <a:solidFill>
                  <a:srgbClr val="D9D9D9"/>
                </a:solidFill>
              </a:rPr>
              <a:t>Address</a:t>
            </a:r>
            <a:r>
              <a:rPr lang="en">
                <a:solidFill>
                  <a:srgbClr val="D9D9D9"/>
                </a:solidFill>
              </a:rPr>
              <a:t> it will look for a TFTP image- </a:t>
            </a:r>
            <a:r>
              <a:rPr b="1" lang="en">
                <a:solidFill>
                  <a:srgbClr val="00FF00"/>
                </a:solidFill>
              </a:rPr>
              <a:t>Why is this needed</a:t>
            </a:r>
            <a:r>
              <a:rPr b="1" lang="en">
                <a:solidFill>
                  <a:srgbClr val="D9D9D9"/>
                </a:solidFill>
              </a:rPr>
              <a:t>?</a:t>
            </a:r>
            <a:r>
              <a:rPr lang="en">
                <a:solidFill>
                  <a:srgbClr val="D9D9D9"/>
                </a:solidFill>
              </a:rPr>
              <a:t> </a:t>
            </a:r>
            <a:endParaRPr>
              <a:solidFill>
                <a:srgbClr val="D9D9D9"/>
              </a:solidFill>
            </a:endParaRPr>
          </a:p>
          <a:p>
            <a:pPr indent="0" lvl="0" marL="0" rtl="0" algn="l">
              <a:spcBef>
                <a:spcPts val="0"/>
              </a:spcBef>
              <a:spcAft>
                <a:spcPts val="0"/>
              </a:spcAft>
              <a:buNone/>
            </a:pPr>
            <a:r>
              <a:rPr lang="en">
                <a:solidFill>
                  <a:srgbClr val="D9D9D9"/>
                </a:solidFill>
              </a:rPr>
              <a:t>Other information that looks fun? All of the boot arguments point to memory address of 0x400000</a:t>
            </a:r>
            <a:endParaRPr>
              <a:solidFill>
                <a:srgbClr val="D9D9D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pic>
        <p:nvPicPr>
          <p:cNvPr id="423" name="Google Shape;423;p34"/>
          <p:cNvPicPr preferRelativeResize="0"/>
          <p:nvPr/>
        </p:nvPicPr>
        <p:blipFill>
          <a:blip r:embed="rId3">
            <a:alphaModFix/>
          </a:blip>
          <a:stretch>
            <a:fillRect/>
          </a:stretch>
        </p:blipFill>
        <p:spPr>
          <a:xfrm>
            <a:off x="1517975" y="1774538"/>
            <a:ext cx="4914900" cy="1019175"/>
          </a:xfrm>
          <a:prstGeom prst="rect">
            <a:avLst/>
          </a:prstGeom>
          <a:noFill/>
          <a:ln>
            <a:noFill/>
          </a:ln>
        </p:spPr>
      </p:pic>
      <p:sp>
        <p:nvSpPr>
          <p:cNvPr id="424" name="Google Shape;424;p34"/>
          <p:cNvSpPr txBox="1"/>
          <p:nvPr/>
        </p:nvSpPr>
        <p:spPr>
          <a:xfrm>
            <a:off x="731925" y="675350"/>
            <a:ext cx="78642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Quickest way to get a working firmware installed on devices that have  ETH- set up TFTP/BootP server with the firmware image at the IP the device is set to, in this case 192.168.1.2</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Issue tftpboot 0x400000 </a:t>
            </a:r>
            <a:r>
              <a:rPr lang="en"/>
              <a:t> [firmware name on TFTP server]</a:t>
            </a:r>
            <a:endParaRPr/>
          </a:p>
        </p:txBody>
      </p:sp>
      <p:pic>
        <p:nvPicPr>
          <p:cNvPr id="425" name="Google Shape;425;p34"/>
          <p:cNvPicPr preferRelativeResize="0"/>
          <p:nvPr/>
        </p:nvPicPr>
        <p:blipFill>
          <a:blip r:embed="rId4">
            <a:alphaModFix/>
          </a:blip>
          <a:stretch>
            <a:fillRect/>
          </a:stretch>
        </p:blipFill>
        <p:spPr>
          <a:xfrm>
            <a:off x="1365500" y="2930350"/>
            <a:ext cx="5340149" cy="2071425"/>
          </a:xfrm>
          <a:prstGeom prst="rect">
            <a:avLst/>
          </a:prstGeom>
          <a:noFill/>
          <a:ln>
            <a:noFill/>
          </a:ln>
        </p:spPr>
      </p:pic>
      <p:sp>
        <p:nvSpPr>
          <p:cNvPr id="426" name="Google Shape;426;p34"/>
          <p:cNvSpPr txBox="1"/>
          <p:nvPr>
            <p:ph type="ctrTitle"/>
          </p:nvPr>
        </p:nvSpPr>
        <p:spPr>
          <a:xfrm>
            <a:off x="1473825" y="0"/>
            <a:ext cx="6370200" cy="69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Low Level Access (pre-boot)</a:t>
            </a:r>
            <a:endParaRPr>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35"/>
          <p:cNvSpPr txBox="1"/>
          <p:nvPr>
            <p:ph type="ctrTitle"/>
          </p:nvPr>
        </p:nvSpPr>
        <p:spPr>
          <a:xfrm>
            <a:off x="110475" y="2224050"/>
            <a:ext cx="1303200" cy="69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NICE</a:t>
            </a:r>
            <a:endParaRPr>
              <a:solidFill>
                <a:srgbClr val="000000"/>
              </a:solidFill>
            </a:endParaRPr>
          </a:p>
        </p:txBody>
      </p:sp>
      <p:pic>
        <p:nvPicPr>
          <p:cNvPr id="432" name="Google Shape;432;p35"/>
          <p:cNvPicPr preferRelativeResize="0"/>
          <p:nvPr/>
        </p:nvPicPr>
        <p:blipFill>
          <a:blip r:embed="rId3">
            <a:alphaModFix/>
          </a:blip>
          <a:stretch>
            <a:fillRect/>
          </a:stretch>
        </p:blipFill>
        <p:spPr>
          <a:xfrm>
            <a:off x="1806750" y="0"/>
            <a:ext cx="4912313"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36"/>
          <p:cNvSpPr txBox="1"/>
          <p:nvPr>
            <p:ph type="ctrTitle"/>
          </p:nvPr>
        </p:nvSpPr>
        <p:spPr>
          <a:xfrm>
            <a:off x="1784875" y="-90225"/>
            <a:ext cx="5454000" cy="69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Not just for debricking</a:t>
            </a:r>
            <a:endParaRPr>
              <a:solidFill>
                <a:srgbClr val="000000"/>
              </a:solidFill>
            </a:endParaRPr>
          </a:p>
        </p:txBody>
      </p:sp>
      <p:sp>
        <p:nvSpPr>
          <p:cNvPr id="438" name="Google Shape;438;p36"/>
          <p:cNvSpPr txBox="1"/>
          <p:nvPr/>
        </p:nvSpPr>
        <p:spPr>
          <a:xfrm>
            <a:off x="536425" y="764775"/>
            <a:ext cx="7950900" cy="8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Very typical of IOT/Embedded devices, physical access usually means game over.</a:t>
            </a:r>
            <a:endParaRPr/>
          </a:p>
          <a:p>
            <a:pPr indent="0" lvl="0" marL="0" rtl="0" algn="l">
              <a:spcBef>
                <a:spcPts val="0"/>
              </a:spcBef>
              <a:spcAft>
                <a:spcPts val="0"/>
              </a:spcAft>
              <a:buNone/>
            </a:pPr>
            <a:r>
              <a:rPr lang="en"/>
              <a:t>Once the device has booted up, hitting enter on your terminal (via serial) grants you access, usually root with no authentication.</a:t>
            </a:r>
            <a:endParaRPr/>
          </a:p>
        </p:txBody>
      </p:sp>
      <p:pic>
        <p:nvPicPr>
          <p:cNvPr id="439" name="Google Shape;439;p36"/>
          <p:cNvPicPr preferRelativeResize="0"/>
          <p:nvPr/>
        </p:nvPicPr>
        <p:blipFill>
          <a:blip r:embed="rId3">
            <a:alphaModFix/>
          </a:blip>
          <a:stretch>
            <a:fillRect/>
          </a:stretch>
        </p:blipFill>
        <p:spPr>
          <a:xfrm>
            <a:off x="1114950" y="1806675"/>
            <a:ext cx="6588750" cy="309219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37"/>
          <p:cNvSpPr txBox="1"/>
          <p:nvPr>
            <p:ph type="ctrTitle"/>
          </p:nvPr>
        </p:nvSpPr>
        <p:spPr>
          <a:xfrm>
            <a:off x="1784875" y="-90225"/>
            <a:ext cx="5454000" cy="69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Not just for debricking</a:t>
            </a:r>
            <a:endParaRPr>
              <a:solidFill>
                <a:srgbClr val="000000"/>
              </a:solidFill>
            </a:endParaRPr>
          </a:p>
        </p:txBody>
      </p:sp>
      <p:sp>
        <p:nvSpPr>
          <p:cNvPr id="445" name="Google Shape;445;p37"/>
          <p:cNvSpPr txBox="1"/>
          <p:nvPr/>
        </p:nvSpPr>
        <p:spPr>
          <a:xfrm>
            <a:off x="536425" y="764775"/>
            <a:ext cx="7950900" cy="5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Obviously we have root so depending on the device we can pull off hashes, keys, certificate etc.</a:t>
            </a:r>
            <a:endParaRPr/>
          </a:p>
          <a:p>
            <a:pPr indent="0" lvl="0" marL="0" rtl="0" algn="l">
              <a:spcBef>
                <a:spcPts val="0"/>
              </a:spcBef>
              <a:spcAft>
                <a:spcPts val="0"/>
              </a:spcAft>
              <a:buNone/>
            </a:pPr>
            <a:r>
              <a:rPr lang="en"/>
              <a:t>Some devices don’t use shadow passwords but it’s really a mute point now</a:t>
            </a:r>
            <a:endParaRPr/>
          </a:p>
        </p:txBody>
      </p:sp>
      <p:pic>
        <p:nvPicPr>
          <p:cNvPr id="446" name="Google Shape;446;p37"/>
          <p:cNvPicPr preferRelativeResize="0"/>
          <p:nvPr/>
        </p:nvPicPr>
        <p:blipFill>
          <a:blip r:embed="rId3">
            <a:alphaModFix/>
          </a:blip>
          <a:stretch>
            <a:fillRect/>
          </a:stretch>
        </p:blipFill>
        <p:spPr>
          <a:xfrm>
            <a:off x="1666375" y="1578951"/>
            <a:ext cx="5334000" cy="2120750"/>
          </a:xfrm>
          <a:prstGeom prst="rect">
            <a:avLst/>
          </a:prstGeom>
          <a:noFill/>
          <a:ln>
            <a:noFill/>
          </a:ln>
        </p:spPr>
      </p:pic>
      <p:sp>
        <p:nvSpPr>
          <p:cNvPr id="447" name="Google Shape;447;p37"/>
          <p:cNvSpPr txBox="1"/>
          <p:nvPr/>
        </p:nvSpPr>
        <p:spPr>
          <a:xfrm>
            <a:off x="762025" y="4020525"/>
            <a:ext cx="74997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Does that root password field give you any clues from last preso? (not that it matters here)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38"/>
          <p:cNvSpPr txBox="1"/>
          <p:nvPr>
            <p:ph type="ctrTitle"/>
          </p:nvPr>
        </p:nvSpPr>
        <p:spPr>
          <a:xfrm>
            <a:off x="2426575" y="-100250"/>
            <a:ext cx="5454000" cy="69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Annnd then?</a:t>
            </a:r>
            <a:endParaRPr>
              <a:solidFill>
                <a:srgbClr val="000000"/>
              </a:solidFill>
            </a:endParaRPr>
          </a:p>
        </p:txBody>
      </p:sp>
      <p:sp>
        <p:nvSpPr>
          <p:cNvPr id="453" name="Google Shape;453;p38"/>
          <p:cNvSpPr txBox="1"/>
          <p:nvPr/>
        </p:nvSpPr>
        <p:spPr>
          <a:xfrm>
            <a:off x="721900" y="772025"/>
            <a:ext cx="7158600" cy="29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Many times there are no checksum checks when flashing firmware this way. Remember we deleted the contents of of protected flash storage@ 0xFF800000? That address holds the pointer for preboot and validation data for the actual boot image to initiate. We can point this to any non protected memory address to boot (insert bad things here).</a:t>
            </a:r>
            <a:endParaRPr/>
          </a:p>
        </p:txBody>
      </p:sp>
      <p:pic>
        <p:nvPicPr>
          <p:cNvPr id="454" name="Google Shape;454;p38"/>
          <p:cNvPicPr preferRelativeResize="0"/>
          <p:nvPr/>
        </p:nvPicPr>
        <p:blipFill>
          <a:blip r:embed="rId3">
            <a:alphaModFix/>
          </a:blip>
          <a:stretch>
            <a:fillRect/>
          </a:stretch>
        </p:blipFill>
        <p:spPr>
          <a:xfrm>
            <a:off x="1485825" y="1857575"/>
            <a:ext cx="5340149" cy="2071425"/>
          </a:xfrm>
          <a:prstGeom prst="rect">
            <a:avLst/>
          </a:prstGeom>
          <a:noFill/>
          <a:ln>
            <a:noFill/>
          </a:ln>
        </p:spPr>
      </p:pic>
      <p:sp>
        <p:nvSpPr>
          <p:cNvPr id="455" name="Google Shape;455;p38"/>
          <p:cNvSpPr txBox="1"/>
          <p:nvPr/>
        </p:nvSpPr>
        <p:spPr>
          <a:xfrm>
            <a:off x="1092775" y="4080675"/>
            <a:ext cx="6787800" cy="9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Another option is stopping the boot process (hitting enter) and running boot 0xeviladdress</a:t>
            </a:r>
            <a:endParaRPr/>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39"/>
          <p:cNvSpPr txBox="1"/>
          <p:nvPr>
            <p:ph type="ctrTitle"/>
          </p:nvPr>
        </p:nvSpPr>
        <p:spPr>
          <a:xfrm>
            <a:off x="2426575" y="-100250"/>
            <a:ext cx="5454000" cy="69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Annnd then?</a:t>
            </a:r>
            <a:endParaRPr>
              <a:solidFill>
                <a:srgbClr val="000000"/>
              </a:solidFill>
            </a:endParaRPr>
          </a:p>
        </p:txBody>
      </p:sp>
      <p:sp>
        <p:nvSpPr>
          <p:cNvPr id="461" name="Google Shape;461;p39"/>
          <p:cNvSpPr txBox="1"/>
          <p:nvPr/>
        </p:nvSpPr>
        <p:spPr>
          <a:xfrm>
            <a:off x="721900" y="772025"/>
            <a:ext cx="7158600" cy="29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Many times there are no checksum checks when flashing firmware this way. Remember we deleted the contents of of protected flash storage@ 0xFF800000? That address holds the pointer for preboot and validation data for the actual boot image to initiate. We can point this to any non protected memory address to boot (insert bad things here).</a:t>
            </a:r>
            <a:endParaRPr/>
          </a:p>
        </p:txBody>
      </p:sp>
      <p:pic>
        <p:nvPicPr>
          <p:cNvPr id="462" name="Google Shape;462;p39"/>
          <p:cNvPicPr preferRelativeResize="0"/>
          <p:nvPr/>
        </p:nvPicPr>
        <p:blipFill>
          <a:blip r:embed="rId3">
            <a:alphaModFix/>
          </a:blip>
          <a:stretch>
            <a:fillRect/>
          </a:stretch>
        </p:blipFill>
        <p:spPr>
          <a:xfrm>
            <a:off x="1485825" y="1857575"/>
            <a:ext cx="5340149" cy="2071425"/>
          </a:xfrm>
          <a:prstGeom prst="rect">
            <a:avLst/>
          </a:prstGeom>
          <a:noFill/>
          <a:ln>
            <a:noFill/>
          </a:ln>
        </p:spPr>
      </p:pic>
      <p:sp>
        <p:nvSpPr>
          <p:cNvPr id="463" name="Google Shape;463;p39"/>
          <p:cNvSpPr txBox="1"/>
          <p:nvPr/>
        </p:nvSpPr>
        <p:spPr>
          <a:xfrm>
            <a:off x="1092775" y="4080675"/>
            <a:ext cx="6787800" cy="9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Another option is stopping the boot process (hitting enter) and running boot 0xeviladdress</a:t>
            </a:r>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40"/>
          <p:cNvSpPr txBox="1"/>
          <p:nvPr>
            <p:ph type="ctrTitle"/>
          </p:nvPr>
        </p:nvSpPr>
        <p:spPr>
          <a:xfrm>
            <a:off x="2717350" y="-120325"/>
            <a:ext cx="5454000" cy="69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End Of Line</a:t>
            </a:r>
            <a:endParaRPr>
              <a:solidFill>
                <a:srgbClr val="000000"/>
              </a:solidFill>
            </a:endParaRPr>
          </a:p>
        </p:txBody>
      </p:sp>
      <p:sp>
        <p:nvSpPr>
          <p:cNvPr id="469" name="Google Shape;469;p40"/>
          <p:cNvSpPr txBox="1"/>
          <p:nvPr/>
        </p:nvSpPr>
        <p:spPr>
          <a:xfrm>
            <a:off x="1403675" y="575075"/>
            <a:ext cx="7399500" cy="3756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Good method for unbricking devices</a:t>
            </a:r>
            <a:endParaRPr sz="1800"/>
          </a:p>
          <a:p>
            <a:pPr indent="-342900" lvl="0" marL="457200" rtl="0" algn="l">
              <a:spcBef>
                <a:spcPts val="0"/>
              </a:spcBef>
              <a:spcAft>
                <a:spcPts val="0"/>
              </a:spcAft>
              <a:buSzPts val="1800"/>
              <a:buChar char="●"/>
            </a:pPr>
            <a:r>
              <a:rPr lang="en" sz="1800"/>
              <a:t>No authentication typically</a:t>
            </a:r>
            <a:endParaRPr sz="1800"/>
          </a:p>
          <a:p>
            <a:pPr indent="-342900" lvl="0" marL="457200" rtl="0" algn="l">
              <a:spcBef>
                <a:spcPts val="0"/>
              </a:spcBef>
              <a:spcAft>
                <a:spcPts val="0"/>
              </a:spcAft>
              <a:buSzPts val="1800"/>
              <a:buChar char="●"/>
            </a:pPr>
            <a:r>
              <a:rPr lang="en" sz="1800"/>
              <a:t>Injecting into the pre-boot sequence </a:t>
            </a:r>
            <a:endParaRPr sz="1800"/>
          </a:p>
          <a:p>
            <a:pPr indent="-342900" lvl="0" marL="457200" rtl="0" algn="l">
              <a:spcBef>
                <a:spcPts val="0"/>
              </a:spcBef>
              <a:spcAft>
                <a:spcPts val="0"/>
              </a:spcAft>
              <a:buSzPts val="1800"/>
              <a:buChar char="●"/>
            </a:pPr>
            <a:r>
              <a:rPr lang="en" sz="1800"/>
              <a:t>Potential injection vector</a:t>
            </a:r>
            <a:endParaRPr sz="1800"/>
          </a:p>
          <a:p>
            <a:pPr indent="-342900" lvl="0" marL="457200" rtl="0" algn="l">
              <a:spcBef>
                <a:spcPts val="0"/>
              </a:spcBef>
              <a:spcAft>
                <a:spcPts val="0"/>
              </a:spcAft>
              <a:buSzPts val="1800"/>
              <a:buChar char="●"/>
            </a:pPr>
            <a:r>
              <a:rPr lang="en" sz="1800"/>
              <a:t>Reverse shell from the firmware!</a:t>
            </a:r>
            <a:endParaRPr sz="1800"/>
          </a:p>
          <a:p>
            <a:pPr indent="-342900" lvl="0" marL="457200" rtl="0" algn="l">
              <a:spcBef>
                <a:spcPts val="0"/>
              </a:spcBef>
              <a:spcAft>
                <a:spcPts val="0"/>
              </a:spcAft>
              <a:buSzPts val="1800"/>
              <a:buChar char="●"/>
            </a:pPr>
            <a:r>
              <a:rPr lang="en" sz="1800"/>
              <a:t>Does not always work, sometimes JTAG must be used</a:t>
            </a:r>
            <a:endParaRPr sz="1800"/>
          </a:p>
          <a:p>
            <a:pPr indent="-342900" lvl="0" marL="457200" rtl="0" algn="l">
              <a:spcBef>
                <a:spcPts val="0"/>
              </a:spcBef>
              <a:spcAft>
                <a:spcPts val="0"/>
              </a:spcAft>
              <a:buSzPts val="1800"/>
              <a:buChar char="●"/>
            </a:pPr>
            <a:r>
              <a:rPr lang="en" sz="1800"/>
              <a:t>Poking around don’t short out TP’s or the device may die</a:t>
            </a:r>
            <a:endParaRPr sz="1800"/>
          </a:p>
          <a:p>
            <a:pPr indent="-342900" lvl="0" marL="457200" rtl="0" algn="l">
              <a:spcBef>
                <a:spcPts val="0"/>
              </a:spcBef>
              <a:spcAft>
                <a:spcPts val="0"/>
              </a:spcAft>
              <a:buSzPts val="1800"/>
              <a:buChar char="●"/>
            </a:pPr>
            <a:r>
              <a:rPr lang="en" sz="1800"/>
              <a:t>Dogpile, Google or DDG </a:t>
            </a:r>
            <a:r>
              <a:rPr lang="en" sz="1800"/>
              <a:t>searches</a:t>
            </a:r>
            <a:endParaRPr sz="1800"/>
          </a:p>
          <a:p>
            <a:pPr indent="-342900" lvl="1" marL="914400" rtl="0" algn="l">
              <a:spcBef>
                <a:spcPts val="0"/>
              </a:spcBef>
              <a:spcAft>
                <a:spcPts val="0"/>
              </a:spcAft>
              <a:buSzPts val="1800"/>
              <a:buChar char="○"/>
            </a:pPr>
            <a:r>
              <a:rPr lang="en" sz="1800"/>
              <a:t>Bus Pirate</a:t>
            </a:r>
            <a:endParaRPr sz="1800"/>
          </a:p>
          <a:p>
            <a:pPr indent="-342900" lvl="1" marL="914400" rtl="0" algn="l">
              <a:spcBef>
                <a:spcPts val="0"/>
              </a:spcBef>
              <a:spcAft>
                <a:spcPts val="0"/>
              </a:spcAft>
              <a:buSzPts val="1800"/>
              <a:buChar char="○"/>
            </a:pPr>
            <a:r>
              <a:rPr lang="en" sz="1800"/>
              <a:t>JTagulator</a:t>
            </a:r>
            <a:endParaRPr sz="1800"/>
          </a:p>
          <a:p>
            <a:pPr indent="-342900" lvl="1" marL="914400" rtl="0" algn="l">
              <a:spcBef>
                <a:spcPts val="0"/>
              </a:spcBef>
              <a:spcAft>
                <a:spcPts val="0"/>
              </a:spcAft>
              <a:buSzPts val="1800"/>
              <a:buChar char="○"/>
            </a:pPr>
            <a:r>
              <a:rPr lang="en" sz="1800"/>
              <a:t>Serial Test Points</a:t>
            </a:r>
            <a:endParaRPr sz="1800"/>
          </a:p>
          <a:p>
            <a:pPr indent="-342900" lvl="1" marL="914400" rtl="0" algn="l">
              <a:spcBef>
                <a:spcPts val="0"/>
              </a:spcBef>
              <a:spcAft>
                <a:spcPts val="0"/>
              </a:spcAft>
              <a:buSzPts val="1800"/>
              <a:buChar char="○"/>
            </a:pPr>
            <a:r>
              <a:rPr lang="en" sz="1800"/>
              <a:t>JTAG [Device Model]</a:t>
            </a:r>
            <a:endParaRPr sz="1800"/>
          </a:p>
          <a:p>
            <a:pPr indent="-342900" lvl="0" marL="457200" rtl="0" algn="l">
              <a:spcBef>
                <a:spcPts val="0"/>
              </a:spcBef>
              <a:spcAft>
                <a:spcPts val="0"/>
              </a:spcAft>
              <a:buSzPts val="1800"/>
              <a:buChar char="●"/>
            </a:pPr>
            <a:r>
              <a:rPr lang="en" sz="1800"/>
              <a:t>Depending on how bad you bricked, this may not always work</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41"/>
          <p:cNvSpPr txBox="1"/>
          <p:nvPr>
            <p:ph type="ctrTitle"/>
          </p:nvPr>
        </p:nvSpPr>
        <p:spPr>
          <a:xfrm>
            <a:off x="2717350" y="-120325"/>
            <a:ext cx="5454000" cy="69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Questions?</a:t>
            </a:r>
            <a:endParaRPr>
              <a:solidFill>
                <a:srgbClr val="000000"/>
              </a:solidFill>
            </a:endParaRPr>
          </a:p>
        </p:txBody>
      </p:sp>
      <p:sp>
        <p:nvSpPr>
          <p:cNvPr id="475" name="Google Shape;475;p41"/>
          <p:cNvSpPr txBox="1"/>
          <p:nvPr/>
        </p:nvSpPr>
        <p:spPr>
          <a:xfrm>
            <a:off x="5715000" y="2206913"/>
            <a:ext cx="3259500" cy="14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Feedback?</a:t>
            </a:r>
            <a:endParaRPr b="1"/>
          </a:p>
          <a:p>
            <a:pPr indent="0" lvl="0" marL="0" rtl="0" algn="l">
              <a:spcBef>
                <a:spcPts val="0"/>
              </a:spcBef>
              <a:spcAft>
                <a:spcPts val="0"/>
              </a:spcAft>
              <a:buNone/>
            </a:pPr>
            <a:r>
              <a:rPr b="1" lang="en"/>
              <a:t>Future ideas - Deeper into Serial, JTAG, Mobile, Firmware exploiting?</a:t>
            </a:r>
            <a:endParaRPr b="1"/>
          </a:p>
        </p:txBody>
      </p:sp>
      <p:pic>
        <p:nvPicPr>
          <p:cNvPr id="476" name="Google Shape;476;p41"/>
          <p:cNvPicPr preferRelativeResize="0"/>
          <p:nvPr/>
        </p:nvPicPr>
        <p:blipFill>
          <a:blip r:embed="rId3">
            <a:alphaModFix/>
          </a:blip>
          <a:stretch>
            <a:fillRect/>
          </a:stretch>
        </p:blipFill>
        <p:spPr>
          <a:xfrm>
            <a:off x="1169825" y="495275"/>
            <a:ext cx="4125475" cy="4688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15"/>
          <p:cNvSpPr txBox="1"/>
          <p:nvPr>
            <p:ph type="ctrTitle"/>
          </p:nvPr>
        </p:nvSpPr>
        <p:spPr>
          <a:xfrm>
            <a:off x="1333500" y="114600"/>
            <a:ext cx="7178700" cy="695400"/>
          </a:xfrm>
          <a:prstGeom prst="rect">
            <a:avLst/>
          </a:prstGeom>
        </p:spPr>
        <p:txBody>
          <a:bodyPr anchorCtr="0" anchor="ctr" bIns="91425" lIns="91425" spcFirstLastPara="1" rIns="91425" wrap="square" tIns="91425">
            <a:noAutofit/>
          </a:bodyPr>
          <a:lstStyle/>
          <a:p>
            <a:pPr indent="457200" lvl="0" marL="0" rtl="0" algn="l">
              <a:spcBef>
                <a:spcPts val="0"/>
              </a:spcBef>
              <a:spcAft>
                <a:spcPts val="0"/>
              </a:spcAft>
              <a:buNone/>
            </a:pPr>
            <a:r>
              <a:rPr lang="en">
                <a:solidFill>
                  <a:srgbClr val="000000"/>
                </a:solidFill>
              </a:rPr>
              <a:t>IOT/Embedded devices</a:t>
            </a:r>
            <a:endParaRPr/>
          </a:p>
        </p:txBody>
      </p:sp>
      <p:sp>
        <p:nvSpPr>
          <p:cNvPr id="291" name="Google Shape;291;p15"/>
          <p:cNvSpPr txBox="1"/>
          <p:nvPr/>
        </p:nvSpPr>
        <p:spPr>
          <a:xfrm>
            <a:off x="2682500" y="862575"/>
            <a:ext cx="5910600" cy="35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Internet Of Things</a:t>
            </a:r>
            <a:endParaRPr sz="2400"/>
          </a:p>
          <a:p>
            <a:pPr indent="-342900" lvl="0" marL="457200" rtl="0" algn="l">
              <a:spcBef>
                <a:spcPts val="0"/>
              </a:spcBef>
              <a:spcAft>
                <a:spcPts val="0"/>
              </a:spcAft>
              <a:buSzPts val="1800"/>
              <a:buChar char="●"/>
            </a:pPr>
            <a:r>
              <a:rPr lang="en" sz="1800"/>
              <a:t>Nest Thermostat</a:t>
            </a:r>
            <a:endParaRPr sz="1800"/>
          </a:p>
          <a:p>
            <a:pPr indent="-342900" lvl="0" marL="457200" rtl="0" algn="l">
              <a:spcBef>
                <a:spcPts val="0"/>
              </a:spcBef>
              <a:spcAft>
                <a:spcPts val="0"/>
              </a:spcAft>
              <a:buSzPts val="1800"/>
              <a:buChar char="●"/>
            </a:pPr>
            <a:r>
              <a:rPr lang="en" sz="1800"/>
              <a:t>Home security cameras</a:t>
            </a:r>
            <a:endParaRPr sz="1800"/>
          </a:p>
          <a:p>
            <a:pPr indent="-342900" lvl="0" marL="457200" rtl="0" algn="l">
              <a:spcBef>
                <a:spcPts val="0"/>
              </a:spcBef>
              <a:spcAft>
                <a:spcPts val="0"/>
              </a:spcAft>
              <a:buSzPts val="1800"/>
              <a:buChar char="●"/>
            </a:pPr>
            <a:r>
              <a:rPr lang="en" sz="1800"/>
              <a:t>Alexa type devices</a:t>
            </a:r>
            <a:endParaRPr sz="1800"/>
          </a:p>
          <a:p>
            <a:pPr indent="-342900" lvl="0" marL="457200" rtl="0" algn="l">
              <a:spcBef>
                <a:spcPts val="0"/>
              </a:spcBef>
              <a:spcAft>
                <a:spcPts val="0"/>
              </a:spcAft>
              <a:buSzPts val="1800"/>
              <a:buChar char="●"/>
            </a:pPr>
            <a:r>
              <a:rPr lang="en" sz="1800"/>
              <a:t>Philips Hue</a:t>
            </a:r>
            <a:endParaRPr sz="1800"/>
          </a:p>
          <a:p>
            <a:pPr indent="-342900" lvl="0" marL="457200" rtl="0" algn="l">
              <a:spcBef>
                <a:spcPts val="0"/>
              </a:spcBef>
              <a:spcAft>
                <a:spcPts val="0"/>
              </a:spcAft>
              <a:buSzPts val="1800"/>
              <a:buChar char="●"/>
            </a:pPr>
            <a:r>
              <a:rPr lang="en" sz="1800"/>
              <a:t>Refrigerators</a:t>
            </a:r>
            <a:endParaRPr sz="1800"/>
          </a:p>
          <a:p>
            <a:pPr indent="0" lvl="0" marL="1371600" rtl="0" algn="l">
              <a:spcBef>
                <a:spcPts val="0"/>
              </a:spcBef>
              <a:spcAft>
                <a:spcPts val="0"/>
              </a:spcAft>
              <a:buNone/>
            </a:pPr>
            <a:r>
              <a:t/>
            </a:r>
            <a:endParaRPr sz="1800"/>
          </a:p>
          <a:p>
            <a:pPr indent="0" lvl="0" marL="0" rtl="0" algn="l">
              <a:spcBef>
                <a:spcPts val="0"/>
              </a:spcBef>
              <a:spcAft>
                <a:spcPts val="0"/>
              </a:spcAft>
              <a:buNone/>
            </a:pPr>
            <a:r>
              <a:rPr lang="en" sz="2400"/>
              <a:t>Embedded devices</a:t>
            </a:r>
            <a:endParaRPr sz="2400"/>
          </a:p>
          <a:p>
            <a:pPr indent="-342900" lvl="0" marL="457200" rtl="0" algn="l">
              <a:spcBef>
                <a:spcPts val="0"/>
              </a:spcBef>
              <a:spcAft>
                <a:spcPts val="0"/>
              </a:spcAft>
              <a:buSzPts val="1800"/>
              <a:buChar char="●"/>
            </a:pPr>
            <a:r>
              <a:rPr lang="en" sz="1800"/>
              <a:t>Wireless routers</a:t>
            </a:r>
            <a:endParaRPr sz="1800"/>
          </a:p>
          <a:p>
            <a:pPr indent="-342900" lvl="0" marL="457200" rtl="0" algn="l">
              <a:spcBef>
                <a:spcPts val="0"/>
              </a:spcBef>
              <a:spcAft>
                <a:spcPts val="0"/>
              </a:spcAft>
              <a:buSzPts val="1800"/>
              <a:buChar char="●"/>
            </a:pPr>
            <a:r>
              <a:rPr lang="en" sz="1800"/>
              <a:t>Fiber or Cable modems</a:t>
            </a:r>
            <a:endParaRPr sz="1800"/>
          </a:p>
          <a:p>
            <a:pPr indent="-342900" lvl="0" marL="457200" rtl="0" algn="l">
              <a:spcBef>
                <a:spcPts val="0"/>
              </a:spcBef>
              <a:spcAft>
                <a:spcPts val="0"/>
              </a:spcAft>
              <a:buSzPts val="1800"/>
              <a:buChar char="●"/>
            </a:pPr>
            <a:r>
              <a:rPr lang="en" sz="1800"/>
              <a:t>Network Attached Storage devices</a:t>
            </a:r>
            <a:endParaRPr sz="1800"/>
          </a:p>
          <a:p>
            <a:pPr indent="-342900" lvl="0" marL="457200" rtl="0" algn="l">
              <a:spcBef>
                <a:spcPts val="0"/>
              </a:spcBef>
              <a:spcAft>
                <a:spcPts val="0"/>
              </a:spcAft>
              <a:buSzPts val="1800"/>
              <a:buChar char="●"/>
            </a:pPr>
            <a:r>
              <a:rPr lang="en" sz="1800"/>
              <a:t>Home Theater </a:t>
            </a:r>
            <a:endParaRPr sz="1800"/>
          </a:p>
          <a:p>
            <a:pPr indent="-342900" lvl="0" marL="457200" rtl="0" algn="l">
              <a:spcBef>
                <a:spcPts val="0"/>
              </a:spcBef>
              <a:spcAft>
                <a:spcPts val="0"/>
              </a:spcAft>
              <a:buSzPts val="1800"/>
              <a:buChar char="●"/>
            </a:pPr>
            <a:r>
              <a:rPr lang="en" sz="1800"/>
              <a:t>Televisions</a:t>
            </a:r>
            <a:endParaRPr sz="1800"/>
          </a:p>
          <a:p>
            <a:pPr indent="0" lvl="0" marL="0" rtl="0" algn="l">
              <a:spcBef>
                <a:spcPts val="0"/>
              </a:spcBef>
              <a:spcAft>
                <a:spcPts val="0"/>
              </a:spcAft>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16"/>
          <p:cNvSpPr txBox="1"/>
          <p:nvPr>
            <p:ph type="ctrTitle"/>
          </p:nvPr>
        </p:nvSpPr>
        <p:spPr>
          <a:xfrm>
            <a:off x="1835000" y="234925"/>
            <a:ext cx="4702200" cy="695400"/>
          </a:xfrm>
          <a:prstGeom prst="rect">
            <a:avLst/>
          </a:prstGeom>
        </p:spPr>
        <p:txBody>
          <a:bodyPr anchorCtr="0" anchor="ctr" bIns="91425" lIns="91425" spcFirstLastPara="1" rIns="91425" wrap="square" tIns="91425">
            <a:noAutofit/>
          </a:bodyPr>
          <a:lstStyle/>
          <a:p>
            <a:pPr indent="457200" lvl="0" marL="0" rtl="0" algn="l">
              <a:spcBef>
                <a:spcPts val="0"/>
              </a:spcBef>
              <a:spcAft>
                <a:spcPts val="0"/>
              </a:spcAft>
              <a:buNone/>
            </a:pPr>
            <a:r>
              <a:rPr lang="en">
                <a:solidFill>
                  <a:srgbClr val="000000"/>
                </a:solidFill>
              </a:rPr>
              <a:t>Recovery Vector	</a:t>
            </a:r>
            <a:endParaRPr/>
          </a:p>
        </p:txBody>
      </p:sp>
      <p:sp>
        <p:nvSpPr>
          <p:cNvPr id="297" name="Google Shape;297;p16"/>
          <p:cNvSpPr txBox="1"/>
          <p:nvPr/>
        </p:nvSpPr>
        <p:spPr>
          <a:xfrm>
            <a:off x="660100" y="1120425"/>
            <a:ext cx="7514100" cy="30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Many devices come from the factory with test points on the PCB (printed circuit board) to allow troubleshooting and flashing or managing the micro OS. These test points allow access to low level boot processes that typically have no security controls and do not require authentication.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Not covering JTAG right now- Focus is on </a:t>
            </a:r>
            <a:r>
              <a:rPr lang="en" sz="1800"/>
              <a:t>serial</a:t>
            </a:r>
            <a:r>
              <a:rPr lang="en" sz="1800"/>
              <a:t> </a:t>
            </a:r>
            <a:r>
              <a:rPr lang="en" sz="1800"/>
              <a:t>communications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Demo on a very old Netgear WNR854T wireless router - easiest to recover with this method</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17"/>
          <p:cNvSpPr txBox="1"/>
          <p:nvPr>
            <p:ph type="ctrTitle"/>
          </p:nvPr>
        </p:nvSpPr>
        <p:spPr>
          <a:xfrm>
            <a:off x="2837625" y="234900"/>
            <a:ext cx="3684000" cy="695400"/>
          </a:xfrm>
          <a:prstGeom prst="rect">
            <a:avLst/>
          </a:prstGeom>
        </p:spPr>
        <p:txBody>
          <a:bodyPr anchorCtr="0" anchor="ctr" bIns="91425" lIns="91425" spcFirstLastPara="1" rIns="91425" wrap="square" tIns="91425">
            <a:noAutofit/>
          </a:bodyPr>
          <a:lstStyle/>
          <a:p>
            <a:pPr indent="457200" lvl="0" marL="0" rtl="0" algn="l">
              <a:spcBef>
                <a:spcPts val="0"/>
              </a:spcBef>
              <a:spcAft>
                <a:spcPts val="0"/>
              </a:spcAft>
              <a:buNone/>
            </a:pPr>
            <a:r>
              <a:rPr lang="en">
                <a:solidFill>
                  <a:srgbClr val="000000"/>
                </a:solidFill>
              </a:rPr>
              <a:t>Tools </a:t>
            </a:r>
            <a:endParaRPr/>
          </a:p>
        </p:txBody>
      </p:sp>
      <p:sp>
        <p:nvSpPr>
          <p:cNvPr id="303" name="Google Shape;303;p17"/>
          <p:cNvSpPr txBox="1"/>
          <p:nvPr/>
        </p:nvSpPr>
        <p:spPr>
          <a:xfrm>
            <a:off x="370200" y="1090375"/>
            <a:ext cx="8403600" cy="3087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Something to expose the PCB (screwdrivers, torx, hammer, torch)</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FTDI to USB converter- Converts </a:t>
            </a:r>
            <a:r>
              <a:rPr lang="en" sz="1800"/>
              <a:t>Serial</a:t>
            </a:r>
            <a:r>
              <a:rPr lang="en" sz="1800"/>
              <a:t> or TTL logic to USB or Bus Pirate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Windows or Linux PC with USB port to interact with FTDI</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Multimeter with continuity check or resistance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In this example, TFTP server with new firmware set for pxe boot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18"/>
          <p:cNvSpPr txBox="1"/>
          <p:nvPr>
            <p:ph type="ctrTitle"/>
          </p:nvPr>
        </p:nvSpPr>
        <p:spPr>
          <a:xfrm>
            <a:off x="3379025" y="74500"/>
            <a:ext cx="3684000" cy="695400"/>
          </a:xfrm>
          <a:prstGeom prst="rect">
            <a:avLst/>
          </a:prstGeom>
        </p:spPr>
        <p:txBody>
          <a:bodyPr anchorCtr="0" anchor="ctr" bIns="91425" lIns="91425" spcFirstLastPara="1" rIns="91425" wrap="square" tIns="91425">
            <a:noAutofit/>
          </a:bodyPr>
          <a:lstStyle/>
          <a:p>
            <a:pPr indent="457200" lvl="0" marL="0" rtl="0" algn="l">
              <a:spcBef>
                <a:spcPts val="0"/>
              </a:spcBef>
              <a:spcAft>
                <a:spcPts val="0"/>
              </a:spcAft>
              <a:buNone/>
            </a:pPr>
            <a:r>
              <a:rPr lang="en">
                <a:solidFill>
                  <a:srgbClr val="000000"/>
                </a:solidFill>
              </a:rPr>
              <a:t>Tools </a:t>
            </a:r>
            <a:endParaRPr/>
          </a:p>
        </p:txBody>
      </p:sp>
      <p:pic>
        <p:nvPicPr>
          <p:cNvPr id="309" name="Google Shape;309;p18"/>
          <p:cNvPicPr preferRelativeResize="0"/>
          <p:nvPr/>
        </p:nvPicPr>
        <p:blipFill>
          <a:blip r:embed="rId3">
            <a:alphaModFix/>
          </a:blip>
          <a:stretch>
            <a:fillRect/>
          </a:stretch>
        </p:blipFill>
        <p:spPr>
          <a:xfrm>
            <a:off x="97875" y="930300"/>
            <a:ext cx="3586033" cy="4060799"/>
          </a:xfrm>
          <a:prstGeom prst="rect">
            <a:avLst/>
          </a:prstGeom>
          <a:noFill/>
          <a:ln>
            <a:noFill/>
          </a:ln>
        </p:spPr>
      </p:pic>
      <p:pic>
        <p:nvPicPr>
          <p:cNvPr id="310" name="Google Shape;310;p18"/>
          <p:cNvPicPr preferRelativeResize="0"/>
          <p:nvPr/>
        </p:nvPicPr>
        <p:blipFill>
          <a:blip r:embed="rId4">
            <a:alphaModFix/>
          </a:blip>
          <a:stretch>
            <a:fillRect/>
          </a:stretch>
        </p:blipFill>
        <p:spPr>
          <a:xfrm>
            <a:off x="6376750" y="907400"/>
            <a:ext cx="2496524" cy="3328698"/>
          </a:xfrm>
          <a:prstGeom prst="rect">
            <a:avLst/>
          </a:prstGeom>
          <a:noFill/>
          <a:ln>
            <a:noFill/>
          </a:ln>
        </p:spPr>
      </p:pic>
      <p:pic>
        <p:nvPicPr>
          <p:cNvPr id="311" name="Google Shape;311;p18"/>
          <p:cNvPicPr preferRelativeResize="0"/>
          <p:nvPr/>
        </p:nvPicPr>
        <p:blipFill>
          <a:blip r:embed="rId5">
            <a:alphaModFix/>
          </a:blip>
          <a:stretch>
            <a:fillRect/>
          </a:stretch>
        </p:blipFill>
        <p:spPr>
          <a:xfrm>
            <a:off x="3891738" y="1322263"/>
            <a:ext cx="2277175" cy="30362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19"/>
          <p:cNvSpPr txBox="1"/>
          <p:nvPr>
            <p:ph type="ctrTitle"/>
          </p:nvPr>
        </p:nvSpPr>
        <p:spPr>
          <a:xfrm>
            <a:off x="3499175" y="134650"/>
            <a:ext cx="3248400" cy="69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FTDI</a:t>
            </a:r>
            <a:endParaRPr>
              <a:solidFill>
                <a:srgbClr val="000000"/>
              </a:solidFill>
            </a:endParaRPr>
          </a:p>
        </p:txBody>
      </p:sp>
      <p:sp>
        <p:nvSpPr>
          <p:cNvPr id="317" name="Google Shape;317;p19"/>
          <p:cNvSpPr txBox="1"/>
          <p:nvPr/>
        </p:nvSpPr>
        <p:spPr>
          <a:xfrm>
            <a:off x="549950" y="1113625"/>
            <a:ext cx="7911600" cy="30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“FTDI is used for converting</a:t>
            </a:r>
            <a:r>
              <a:rPr lang="en" sz="1800">
                <a:uFill>
                  <a:noFill/>
                </a:uFill>
                <a:hlinkClick r:id="rId3"/>
              </a:rPr>
              <a:t> </a:t>
            </a:r>
            <a:r>
              <a:rPr lang="en" sz="1800" u="sng">
                <a:solidFill>
                  <a:schemeClr val="hlink"/>
                </a:solidFill>
                <a:hlinkClick r:id="rId4"/>
              </a:rPr>
              <a:t>RS-232</a:t>
            </a:r>
            <a:r>
              <a:rPr lang="en" sz="1800"/>
              <a:t> or</a:t>
            </a:r>
            <a:r>
              <a:rPr lang="en" sz="1800">
                <a:uFill>
                  <a:noFill/>
                </a:uFill>
                <a:hlinkClick r:id="rId5"/>
              </a:rPr>
              <a:t> </a:t>
            </a:r>
            <a:r>
              <a:rPr lang="en" sz="1800" u="sng">
                <a:solidFill>
                  <a:schemeClr val="hlink"/>
                </a:solidFill>
                <a:hlinkClick r:id="rId6"/>
              </a:rPr>
              <a:t>TTL</a:t>
            </a:r>
            <a:r>
              <a:rPr lang="en" sz="1800">
                <a:uFill>
                  <a:noFill/>
                </a:uFill>
                <a:hlinkClick r:id="rId7"/>
              </a:rPr>
              <a:t> </a:t>
            </a:r>
            <a:r>
              <a:rPr lang="en" sz="1800" u="sng">
                <a:solidFill>
                  <a:schemeClr val="hlink"/>
                </a:solidFill>
                <a:hlinkClick r:id="rId8"/>
              </a:rPr>
              <a:t>serial transmissions</a:t>
            </a:r>
            <a:r>
              <a:rPr lang="en" sz="1800"/>
              <a:t> to USB signals, in order to allow support for</a:t>
            </a:r>
            <a:r>
              <a:rPr lang="en" sz="1800">
                <a:uFill>
                  <a:noFill/>
                </a:uFill>
                <a:hlinkClick r:id="rId9"/>
              </a:rPr>
              <a:t> </a:t>
            </a:r>
            <a:r>
              <a:rPr lang="en" sz="1800" u="sng">
                <a:solidFill>
                  <a:schemeClr val="hlink"/>
                </a:solidFill>
                <a:hlinkClick r:id="rId10"/>
              </a:rPr>
              <a:t>legacy devices</a:t>
            </a:r>
            <a:r>
              <a:rPr lang="en" sz="1800"/>
              <a:t> with modern computers” (FTDI wiki)</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This converts voltage levels (Transistor Type Logic) so USB can understand the different signal voltages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RS-232 ranges from -25 Vc to +25 Vc where as TTL is typically 0 - 3.3 Vcc</a:t>
            </a:r>
            <a:endParaRPr sz="1800"/>
          </a:p>
          <a:p>
            <a:pPr indent="0" lvl="0" marL="0" rtl="0" algn="l">
              <a:spcBef>
                <a:spcPts val="0"/>
              </a:spcBef>
              <a:spcAft>
                <a:spcPts val="0"/>
              </a:spcAft>
              <a:buNone/>
            </a:pPr>
            <a:r>
              <a:rPr lang="en" sz="1800"/>
              <a:t>Odd note that a binary 1 in RS-232 is -30 Vc where a binary 1 in TTL is 3.3 Vcc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RS-232 is sometimes referred to as Bi-polar as both positive and negative voltages are used for signaling</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20"/>
          <p:cNvSpPr txBox="1"/>
          <p:nvPr>
            <p:ph type="ctrTitle"/>
          </p:nvPr>
        </p:nvSpPr>
        <p:spPr>
          <a:xfrm>
            <a:off x="1905000" y="156100"/>
            <a:ext cx="6075900" cy="69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Serial Data Vs </a:t>
            </a:r>
            <a:r>
              <a:rPr lang="en">
                <a:solidFill>
                  <a:srgbClr val="000000"/>
                </a:solidFill>
              </a:rPr>
              <a:t>Parallel</a:t>
            </a:r>
            <a:r>
              <a:rPr lang="en" sz="18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p:txBody>
      </p:sp>
      <p:pic>
        <p:nvPicPr>
          <p:cNvPr id="323" name="Google Shape;323;p20"/>
          <p:cNvPicPr preferRelativeResize="0"/>
          <p:nvPr/>
        </p:nvPicPr>
        <p:blipFill>
          <a:blip r:embed="rId3">
            <a:alphaModFix/>
          </a:blip>
          <a:stretch>
            <a:fillRect/>
          </a:stretch>
        </p:blipFill>
        <p:spPr>
          <a:xfrm>
            <a:off x="0" y="1092850"/>
            <a:ext cx="3028950" cy="3238500"/>
          </a:xfrm>
          <a:prstGeom prst="rect">
            <a:avLst/>
          </a:prstGeom>
          <a:noFill/>
          <a:ln>
            <a:noFill/>
          </a:ln>
        </p:spPr>
      </p:pic>
      <p:pic>
        <p:nvPicPr>
          <p:cNvPr id="324" name="Google Shape;324;p20"/>
          <p:cNvPicPr preferRelativeResize="0"/>
          <p:nvPr/>
        </p:nvPicPr>
        <p:blipFill>
          <a:blip r:embed="rId4">
            <a:alphaModFix/>
          </a:blip>
          <a:stretch>
            <a:fillRect/>
          </a:stretch>
        </p:blipFill>
        <p:spPr>
          <a:xfrm>
            <a:off x="3128325" y="1039826"/>
            <a:ext cx="5940725" cy="3532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21"/>
          <p:cNvSpPr txBox="1"/>
          <p:nvPr>
            <p:ph type="ctrTitle"/>
          </p:nvPr>
        </p:nvSpPr>
        <p:spPr>
          <a:xfrm>
            <a:off x="3098300" y="44400"/>
            <a:ext cx="4956300" cy="69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Serial Data</a:t>
            </a:r>
            <a:endParaRPr>
              <a:solidFill>
                <a:srgbClr val="000000"/>
              </a:solidFill>
            </a:endParaRPr>
          </a:p>
        </p:txBody>
      </p:sp>
      <p:sp>
        <p:nvSpPr>
          <p:cNvPr id="330" name="Google Shape;330;p21"/>
          <p:cNvSpPr txBox="1"/>
          <p:nvPr/>
        </p:nvSpPr>
        <p:spPr>
          <a:xfrm>
            <a:off x="616200" y="793250"/>
            <a:ext cx="7911600" cy="21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Serial data is an </a:t>
            </a:r>
            <a:r>
              <a:rPr lang="en" sz="1800"/>
              <a:t>asynchronous</a:t>
            </a:r>
            <a:r>
              <a:rPr lang="en" sz="1800"/>
              <a:t> communication protocol for sending data one bit at a time on a single bus where as </a:t>
            </a:r>
            <a:r>
              <a:rPr lang="en" sz="1800"/>
              <a:t>Parallel can send data in large groups or chunks on several different lines.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Minimum requirements to receive and transmit on a serial port:</a:t>
            </a:r>
            <a:endParaRPr sz="1800"/>
          </a:p>
          <a:p>
            <a:pPr indent="0" lvl="0" marL="0" rtl="0" algn="l">
              <a:spcBef>
                <a:spcPts val="0"/>
              </a:spcBef>
              <a:spcAft>
                <a:spcPts val="0"/>
              </a:spcAft>
              <a:buNone/>
            </a:pPr>
            <a:r>
              <a:rPr lang="en" sz="1800"/>
              <a:t>Tx Rx and Ground for reference. Because data is asynchronous there is no need for clock or RTS signals.There may be times when power is needed during dirty or noisey connections.</a:t>
            </a:r>
            <a:endParaRPr sz="1800"/>
          </a:p>
        </p:txBody>
      </p:sp>
      <p:pic>
        <p:nvPicPr>
          <p:cNvPr id="331" name="Google Shape;331;p21"/>
          <p:cNvPicPr preferRelativeResize="0"/>
          <p:nvPr/>
        </p:nvPicPr>
        <p:blipFill>
          <a:blip r:embed="rId3">
            <a:alphaModFix/>
          </a:blip>
          <a:stretch>
            <a:fillRect/>
          </a:stretch>
        </p:blipFill>
        <p:spPr>
          <a:xfrm>
            <a:off x="2436600" y="3333513"/>
            <a:ext cx="3810000" cy="1704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